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3" r:id="rId4"/>
    <p:sldId id="281" r:id="rId5"/>
    <p:sldId id="267" r:id="rId6"/>
    <p:sldId id="282" r:id="rId7"/>
    <p:sldId id="261" r:id="rId8"/>
    <p:sldId id="262" r:id="rId9"/>
    <p:sldId id="285" r:id="rId10"/>
    <p:sldId id="287" r:id="rId11"/>
    <p:sldId id="286" r:id="rId12"/>
    <p:sldId id="290" r:id="rId13"/>
    <p:sldId id="289" r:id="rId14"/>
    <p:sldId id="288" r:id="rId15"/>
    <p:sldId id="292" r:id="rId16"/>
    <p:sldId id="291" r:id="rId17"/>
    <p:sldId id="29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81405695074632"/>
          <c:y val="0.1853756943172801"/>
          <c:w val="0.72923378146863482"/>
          <c:h val="0.70767989295455724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19"/>
            <c:spPr>
              <a:solidFill>
                <a:srgbClr val="0AA34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2-4650-A02E-EC2FBDC0529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2-4650-A02E-EC2FBDC0529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62-4650-A02E-EC2FBDC0529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62-4650-A02E-EC2FBDC05293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62-4650-A02E-EC2FBDC0529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62-4650-A02E-EC2FBDC05293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62-4650-A02E-EC2FBDC05293}"/>
              </c:ext>
            </c:extLst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62-4650-A02E-EC2FBDC05293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462-4650-A02E-EC2FBDC05293}"/>
              </c:ext>
            </c:extLst>
          </c:dPt>
          <c:dPt>
            <c:idx val="9"/>
            <c:bubble3D val="0"/>
            <c:spPr>
              <a:solidFill>
                <a:srgbClr val="05559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462-4650-A02E-EC2FBDC0529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F382F68-D859-4CA1-AF10-6EE42F0CE2D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769C8FB7-F3F6-4E2C-8DC2-A915757538A7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67211F-047D-4B2A-8D48-912FC274244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AC39264B-ACE7-48BF-934E-29094681BA60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6D89B4A-6368-42AE-8CB3-32282BCA44F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3529B578-78F1-4639-8D96-39FF4BA6219B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933188C-6DF4-43A4-AB47-826C65970222}" type="CATEGORYNAME">
                      <a:rPr lang="en-GB"/>
                      <a:pPr/>
                      <a:t>[CATEGORY NAME]</a:t>
                    </a:fld>
                    <a:r>
                      <a:rPr lang="en-GB" baseline="0"/>
                      <a:t>; </a:t>
                    </a:r>
                    <a:fld id="{B91A3C2F-6754-4746-9699-79F77FD215A4}" type="VALUE">
                      <a:rPr lang="en-GB" b="1" baseline="0"/>
                      <a:pPr/>
                      <a:t>[VALUE]</a:t>
                    </a:fld>
                    <a:endParaRPr lang="en-GB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F0BD896-1897-4EEE-BED5-1C70E7B567E7}" type="CATEGORYNAME">
                      <a:rPr lang="en-US"/>
                      <a:pPr/>
                      <a:t>[CATEGORY NAME]</a:t>
                    </a:fld>
                    <a:r>
                      <a:rPr lang="en-US" b="1" baseline="0"/>
                      <a:t>; </a:t>
                    </a:r>
                    <a:fld id="{D4CA9FF4-0CEB-4B13-8DEF-FDB89F52FB19}" type="VALUE">
                      <a:rPr lang="en-US" b="1" baseline="0"/>
                      <a:pPr/>
                      <a:t>[VALUE]</a:t>
                    </a:fld>
                    <a:endParaRPr lang="en-US" b="1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3.4377725256253084E-5"/>
                  <c:y val="-5.44457669535494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2A113C-8A9E-4D24-9D0F-78AD3F319714}" type="CATEGORYNAME">
                      <a:rPr lang="en-GB"/>
                      <a:pPr>
                        <a:defRPr sz="1000"/>
                      </a:pPr>
                      <a:t>[CATEGORY NAME]</a:t>
                    </a:fld>
                    <a:r>
                      <a:rPr lang="en-GB" baseline="0"/>
                      <a:t>; </a:t>
                    </a:r>
                    <a:fld id="{03C6DBA4-200E-4C53-A531-4FEBA737E2D7}" type="VALUE">
                      <a:rPr lang="en-GB" b="1" baseline="0"/>
                      <a:pPr>
                        <a:defRPr sz="1000"/>
                      </a:pPr>
                      <a:t>[VALUE]</a:t>
                    </a:fld>
                    <a:endParaRPr lang="en-GB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62-4650-A02E-EC2FBDC05293}"/>
                </c:ext>
                <c:ext xmlns:c15="http://schemas.microsoft.com/office/drawing/2012/chart" uri="{CE6537A1-D6FC-4f65-9D91-7224C49458BB}">
                  <c15:layout>
                    <c:manualLayout>
                      <c:w val="0.17268689728390693"/>
                      <c:h val="0.110419947506561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4.8515564767887161E-2"/>
                  <c:y val="-1.33937618262833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38A781-7BC2-44B2-87A8-B2E731E1C79C}" type="CATEGORYNAME">
                      <a:rPr lang="en-GB"/>
                      <a:pPr>
                        <a:defRPr sz="1000"/>
                      </a:pPr>
                      <a:t>[CATEGORY NAME]</a:t>
                    </a:fld>
                    <a:r>
                      <a:rPr lang="en-GB" b="1" baseline="0"/>
                      <a:t>; </a:t>
                    </a:r>
                    <a:fld id="{F5292F4F-6B78-4114-8631-0A5802AF793B}" type="VALUE">
                      <a:rPr lang="en-GB" b="1" baseline="0"/>
                      <a:pPr>
                        <a:defRPr sz="1000"/>
                      </a:pPr>
                      <a:t>[VALUE]</a:t>
                    </a:fld>
                    <a:endParaRPr lang="en-GB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462-4650-A02E-EC2FBDC05293}"/>
                </c:ext>
                <c:ext xmlns:c15="http://schemas.microsoft.com/office/drawing/2012/chart" uri="{CE6537A1-D6FC-4f65-9D91-7224C49458BB}">
                  <c15:layout>
                    <c:manualLayout>
                      <c:w val="0.14825023276584809"/>
                      <c:h val="0.226601965451992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7173695984631137E-2"/>
                  <c:y val="5.13749008118171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0B83CC-03EA-4128-B6B8-9BF212CB3AAE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aseline="0"/>
                      <a:t>; </a:t>
                    </a:r>
                    <a:fld id="{4162C237-51D0-427E-9FC8-D7D080B5C57C}" type="VALUE">
                      <a:rPr lang="en-US" b="1" baseline="0"/>
                      <a:pPr>
                        <a:defRPr sz="1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462-4650-A02E-EC2FBDC05293}"/>
                </c:ext>
                <c:ext xmlns:c15="http://schemas.microsoft.com/office/drawing/2012/chart" uri="{CE6537A1-D6FC-4f65-9D91-7224C49458BB}">
                  <c15:layout>
                    <c:manualLayout>
                      <c:w val="0.12081461727396435"/>
                      <c:h val="0.164329793078190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3.426346987525436E-2"/>
                  <c:y val="-1.4242202282854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F01A89-F952-4A4F-92B1-A8601EBFE99D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aseline="0"/>
                      <a:t>; </a:t>
                    </a:r>
                    <a:fld id="{23757518-4F26-4FDD-AA1E-38CEFA64ADF8}" type="VALUE">
                      <a:rPr lang="en-US" b="1" baseline="0"/>
                      <a:pPr>
                        <a:defRPr sz="1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462-4650-A02E-EC2FBDC05293}"/>
                </c:ext>
                <c:ext xmlns:c15="http://schemas.microsoft.com/office/drawing/2012/chart" uri="{CE6537A1-D6FC-4f65-9D91-7224C49458BB}">
                  <c15:layout>
                    <c:manualLayout>
                      <c:w val="0.12163900860707018"/>
                      <c:h val="0.15134926448147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09C304F-C4E9-47EA-88F9-BA1BB168BB8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F497864-D048-450D-9B41-1E18E9B37134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462-4650-A02E-EC2FBDC0529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Export!$A$2:$A$11</c:f>
              <c:strCache>
                <c:ptCount val="10"/>
                <c:pt idx="0">
                  <c:v>Motor vehicles</c:v>
                </c:pt>
                <c:pt idx="1">
                  <c:v>Electrical appliances</c:v>
                </c:pt>
                <c:pt idx="2">
                  <c:v>Machinery &amp; mechanical appliances</c:v>
                </c:pt>
                <c:pt idx="3">
                  <c:v>Chemicals, rubber &amp; plastic products</c:v>
                </c:pt>
                <c:pt idx="4">
                  <c:v>Pharmaceuticals</c:v>
                </c:pt>
                <c:pt idx="5">
                  <c:v>Steel, iron &amp; their products</c:v>
                </c:pt>
                <c:pt idx="6">
                  <c:v>Wood &amp; wooden products, incl. furniture</c:v>
                </c:pt>
                <c:pt idx="7">
                  <c:v>Mineral fuels &amp; oils</c:v>
                </c:pt>
                <c:pt idx="8">
                  <c:v>Aluminium</c:v>
                </c:pt>
                <c:pt idx="9">
                  <c:v>Other</c:v>
                </c:pt>
              </c:strCache>
            </c:strRef>
          </c:cat>
          <c:val>
            <c:numRef>
              <c:f>Export!$B$2:$B$11</c:f>
              <c:numCache>
                <c:formatCode>0.0%</c:formatCode>
                <c:ptCount val="10"/>
                <c:pt idx="0">
                  <c:v>0.13800000000000001</c:v>
                </c:pt>
                <c:pt idx="1">
                  <c:v>0.122</c:v>
                </c:pt>
                <c:pt idx="2">
                  <c:v>0.108</c:v>
                </c:pt>
                <c:pt idx="3">
                  <c:v>0.10299999999999999</c:v>
                </c:pt>
                <c:pt idx="4">
                  <c:v>9.9000000000000005E-2</c:v>
                </c:pt>
                <c:pt idx="5">
                  <c:v>6.7000000000000004E-2</c:v>
                </c:pt>
                <c:pt idx="6">
                  <c:v>6.0999999999999999E-2</c:v>
                </c:pt>
                <c:pt idx="7">
                  <c:v>5.2999999999999999E-2</c:v>
                </c:pt>
                <c:pt idx="8">
                  <c:v>3.7999999999999999E-2</c:v>
                </c:pt>
                <c:pt idx="9">
                  <c:v>0.21099999999999999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462-4650-A02E-EC2FBDC05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67392741502167"/>
          <c:y val="0.18537573979723124"/>
          <c:w val="0.72923378146863482"/>
          <c:h val="0.7076798929545572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8"/>
          <c:dPt>
            <c:idx val="0"/>
            <c:bubble3D val="0"/>
            <c:explosion val="19"/>
            <c:spPr>
              <a:solidFill>
                <a:srgbClr val="0AA34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19-4191-997D-3BB91751AB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19-4191-997D-3BB91751AB2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19-4191-997D-3BB91751AB2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19-4191-997D-3BB91751AB2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19-4191-997D-3BB91751AB2A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E19-4191-997D-3BB91751AB2A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E19-4191-997D-3BB91751AB2A}"/>
              </c:ext>
            </c:extLst>
          </c:dPt>
          <c:dPt>
            <c:idx val="7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E19-4191-997D-3BB91751AB2A}"/>
              </c:ext>
            </c:extLst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E19-4191-997D-3BB91751AB2A}"/>
              </c:ext>
            </c:extLst>
          </c:dPt>
          <c:dPt>
            <c:idx val="9"/>
            <c:bubble3D val="0"/>
            <c:spPr>
              <a:solidFill>
                <a:srgbClr val="05559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E19-4191-997D-3BB91751AB2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F382F68-D859-4CA1-AF10-6EE42F0CE2DC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769C8FB7-F3F6-4E2C-8DC2-A915757538A7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A67211F-047D-4B2A-8D48-912FC274244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AC39264B-ACE7-48BF-934E-29094681BA60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6D89B4A-6368-42AE-8CB3-32282BCA44F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3529B578-78F1-4639-8D96-39FF4BA6219B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933188C-6DF4-43A4-AB47-826C65970222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B91A3C2F-6754-4746-9699-79F77FD215A4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EF0BD896-1897-4EEE-BED5-1C70E7B567E7}" type="CATEGORYNAME">
                      <a:rPr lang="en-US"/>
                      <a:pPr/>
                      <a:t>[CATEGORY NAME]</a:t>
                    </a:fld>
                    <a:r>
                      <a:rPr lang="en-US" b="1" baseline="0"/>
                      <a:t>; </a:t>
                    </a:r>
                    <a:fld id="{D4CA9FF4-0CEB-4B13-8DEF-FDB89F52FB19}" type="VALUE">
                      <a:rPr lang="en-US" b="1" baseline="0"/>
                      <a:pPr/>
                      <a:t>[VALUE]</a:t>
                    </a:fld>
                    <a:endParaRPr lang="en-US" b="1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1436227224008574E-2"/>
                  <c:y val="-1.5686274509803897E-2"/>
                </c:manualLayout>
              </c:layout>
              <c:tx>
                <c:rich>
                  <a:bodyPr/>
                  <a:lstStyle/>
                  <a:p>
                    <a:fld id="{7F2A113C-8A9E-4D24-9D0F-78AD3F319714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3C6DBA4-200E-4C53-A531-4FEBA737E2D7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E19-4191-997D-3BB91751AB2A}"/>
                </c:ext>
                <c:ext xmlns:c15="http://schemas.microsoft.com/office/drawing/2012/chart" uri="{CE6537A1-D6FC-4f65-9D91-7224C49458BB}">
                  <c15:layout>
                    <c:manualLayout>
                      <c:w val="0.11276175687042335"/>
                      <c:h val="7.166013071895424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6.5811044568220817E-2"/>
                  <c:y val="-3.3881736498266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38A781-7BC2-44B2-87A8-B2E731E1C79C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="1" baseline="0"/>
                      <a:t>; </a:t>
                    </a:r>
                    <a:fld id="{F5292F4F-6B78-4114-8631-0A5802AF793B}" type="VALUE">
                      <a:rPr lang="en-US" b="1" baseline="0"/>
                      <a:pPr>
                        <a:defRPr sz="1000"/>
                      </a:pPr>
                      <a:t>[VALUE]</a:t>
                    </a:fld>
                    <a:endParaRPr lang="en-US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E19-4191-997D-3BB91751AB2A}"/>
                </c:ext>
                <c:ext xmlns:c15="http://schemas.microsoft.com/office/drawing/2012/chart" uri="{CE6537A1-D6FC-4f65-9D91-7224C49458BB}">
                  <c15:layout>
                    <c:manualLayout>
                      <c:w val="0.13984274473729366"/>
                      <c:h val="0.150091503267973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136654581888193E-2"/>
                  <c:y val="-2.2036387787293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0B83CC-03EA-4128-B6B8-9BF212CB3AAE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aseline="0"/>
                      <a:t>; </a:t>
                    </a:r>
                    <a:fld id="{4162C237-51D0-427E-9FC8-D7D080B5C57C}" type="VALUE">
                      <a:rPr lang="en-US" b="1" baseline="0"/>
                      <a:pPr>
                        <a:defRPr sz="1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E19-4191-997D-3BB91751AB2A}"/>
                </c:ext>
                <c:ext xmlns:c15="http://schemas.microsoft.com/office/drawing/2012/chart" uri="{CE6537A1-D6FC-4f65-9D91-7224C49458BB}">
                  <c15:layout>
                    <c:manualLayout>
                      <c:w val="0.20505308982242881"/>
                      <c:h val="9.89759947889725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6653953502985701E-2"/>
                  <c:y val="-1.36059862955086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95BAA8-6B52-43F6-895C-798EE4BEAAE4}" type="CATEGORYNAME">
                      <a:rPr lang="en-US"/>
                      <a:pPr>
                        <a:defRPr sz="1000"/>
                      </a:pPr>
                      <a:t>[CATEGORY NAME]</a:t>
                    </a:fld>
                    <a:r>
                      <a:rPr lang="en-US" baseline="0"/>
                      <a:t>; </a:t>
                    </a:r>
                    <a:fld id="{F26F0A15-4D36-4C23-BB08-426940E4EEF4}" type="VALUE">
                      <a:rPr lang="en-US" b="1" baseline="0"/>
                      <a:pPr>
                        <a:defRPr sz="1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E19-4191-997D-3BB91751AB2A}"/>
                </c:ext>
                <c:ext xmlns:c15="http://schemas.microsoft.com/office/drawing/2012/chart" uri="{CE6537A1-D6FC-4f65-9D91-7224C49458BB}">
                  <c15:layout>
                    <c:manualLayout>
                      <c:w val="0.14977299584393006"/>
                      <c:h val="8.158195554022899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09C304F-C4E9-47EA-88F9-BA1BB168BB8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0F497864-D048-450D-9B41-1E18E9B37134}" type="VALUE">
                      <a:rPr lang="en-US" b="1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E19-4191-997D-3BB91751AB2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FDI!$A$4:$A$13</c:f>
              <c:strCache>
                <c:ptCount val="10"/>
                <c:pt idx="0">
                  <c:v>Austria</c:v>
                </c:pt>
                <c:pt idx="1">
                  <c:v>Switzerland</c:v>
                </c:pt>
                <c:pt idx="2">
                  <c:v>Germany</c:v>
                </c:pt>
                <c:pt idx="3">
                  <c:v>Netherlands</c:v>
                </c:pt>
                <c:pt idx="4">
                  <c:v>Croatia</c:v>
                </c:pt>
                <c:pt idx="5">
                  <c:v>Italy</c:v>
                </c:pt>
                <c:pt idx="6">
                  <c:v>France</c:v>
                </c:pt>
                <c:pt idx="7">
                  <c:v>Luxembourg</c:v>
                </c:pt>
                <c:pt idx="8">
                  <c:v>UK</c:v>
                </c:pt>
                <c:pt idx="9">
                  <c:v>Other</c:v>
                </c:pt>
              </c:strCache>
            </c:strRef>
          </c:cat>
          <c:val>
            <c:numRef>
              <c:f>FDI!$B$4:$B$13</c:f>
              <c:numCache>
                <c:formatCode>0.0%</c:formatCode>
                <c:ptCount val="10"/>
                <c:pt idx="0">
                  <c:v>0.307</c:v>
                </c:pt>
                <c:pt idx="1">
                  <c:v>0.114</c:v>
                </c:pt>
                <c:pt idx="2">
                  <c:v>9.4E-2</c:v>
                </c:pt>
                <c:pt idx="3">
                  <c:v>8.7999999999999995E-2</c:v>
                </c:pt>
                <c:pt idx="4">
                  <c:v>8.1000000000000003E-2</c:v>
                </c:pt>
                <c:pt idx="5">
                  <c:v>7.2999999999999995E-2</c:v>
                </c:pt>
                <c:pt idx="6">
                  <c:v>5.5E-2</c:v>
                </c:pt>
                <c:pt idx="7">
                  <c:v>4.8000000000000001E-2</c:v>
                </c:pt>
                <c:pt idx="8">
                  <c:v>2.5999999999999999E-2</c:v>
                </c:pt>
                <c:pt idx="9">
                  <c:v>0.115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E19-4191-997D-3BB91751AB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ruga 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19.9.2016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otnik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domestna 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19.9.2016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sl-SI" smtClean="0"/>
              <a:t>19.9.2016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31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otnik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  <a:p>
            <a:pPr lvl="5"/>
            <a:r>
              <a:rPr lang="sl-SI" dirty="0" smtClean="0"/>
              <a:t>Šesti</a:t>
            </a:r>
          </a:p>
          <a:p>
            <a:pPr lvl="6"/>
            <a:r>
              <a:rPr lang="sl-SI" dirty="0" smtClean="0"/>
              <a:t>Sedmi</a:t>
            </a:r>
          </a:p>
          <a:p>
            <a:pPr lvl="7"/>
            <a:r>
              <a:rPr lang="sl-SI" dirty="0" smtClean="0"/>
              <a:t>Osmi</a:t>
            </a:r>
          </a:p>
          <a:p>
            <a:pPr lvl="8"/>
            <a:r>
              <a:rPr lang="sl-SI" dirty="0" smtClean="0"/>
              <a:t>Deveti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sl-SI" smtClean="0"/>
              <a:pPr/>
              <a:t>19.9.2016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s-koper.si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4800" b="0" i="0" dirty="0" smtClean="0">
                <a:solidFill>
                  <a:schemeClr val="bg1"/>
                </a:solidFill>
                <a:latin typeface="Corbel"/>
                <a:ea typeface="+mj-ea"/>
                <a:cs typeface="+mj-cs"/>
              </a:rPr>
              <a:t/>
            </a:r>
            <a:br>
              <a:rPr lang="sl-SI" sz="4800" b="0" i="0" dirty="0" smtClean="0">
                <a:solidFill>
                  <a:schemeClr val="bg1"/>
                </a:solidFill>
                <a:latin typeface="Corbel"/>
                <a:ea typeface="+mj-ea"/>
                <a:cs typeface="+mj-cs"/>
              </a:rPr>
            </a:br>
            <a:r>
              <a:rPr lang="sl-SI" dirty="0" smtClean="0">
                <a:latin typeface="Corbel"/>
              </a:rPr>
              <a:t>SLOVENIA</a:t>
            </a:r>
            <a:endParaRPr lang="sl-SI" sz="4800" b="0" i="0" dirty="0">
              <a:solidFill>
                <a:schemeClr val="bg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651517" y="5943600"/>
            <a:ext cx="9144002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sl-SI" dirty="0" smtClean="0"/>
              <a:t>DOING BUSINESS ON THE SUNNY SIDE OF ALPS</a:t>
            </a:r>
            <a:endParaRPr lang="sl-SI" sz="2000" b="0" i="0" baseline="0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518" cy="47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231640" y="453337"/>
            <a:ext cx="956387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800" dirty="0" err="1">
                <a:solidFill>
                  <a:schemeClr val="bg1"/>
                </a:solidFill>
                <a:latin typeface="+mj-lt"/>
              </a:rPr>
              <a:t>Doing</a:t>
            </a:r>
            <a:r>
              <a:rPr lang="sl-SI" sz="4800" dirty="0">
                <a:solidFill>
                  <a:schemeClr val="bg1"/>
                </a:solidFill>
                <a:latin typeface="+mj-lt"/>
              </a:rPr>
              <a:t> business in </a:t>
            </a:r>
            <a:r>
              <a:rPr lang="sl-SI" sz="4800" dirty="0" err="1">
                <a:solidFill>
                  <a:schemeClr val="bg1"/>
                </a:solidFill>
                <a:latin typeface="+mj-lt"/>
              </a:rPr>
              <a:t>Slovenia</a:t>
            </a:r>
            <a:endParaRPr lang="sl-SI" sz="4800" dirty="0">
              <a:solidFill>
                <a:schemeClr val="bg1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endParaRPr lang="sl-SI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Why</a:t>
            </a:r>
            <a:r>
              <a:rPr lang="sl-SI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doing</a:t>
            </a:r>
            <a:r>
              <a:rPr lang="sl-SI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business in </a:t>
            </a:r>
            <a:r>
              <a:rPr lang="sl-SI" sz="24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Slovenia</a:t>
            </a:r>
            <a:r>
              <a:rPr lang="sl-SI" sz="24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</a:p>
          <a:p>
            <a:pPr algn="just">
              <a:spcAft>
                <a:spcPts val="0"/>
              </a:spcAft>
            </a:pPr>
            <a:endParaRPr lang="sl-SI" i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Four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qualities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sl-SI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l-SI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country</a:t>
            </a:r>
            <a:endParaRPr lang="sl-SI" b="1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workforce</a:t>
            </a:r>
            <a:endParaRPr lang="sl-SI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endParaRPr lang="sl-SI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link to regional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markets</a:t>
            </a:r>
            <a:r>
              <a:rPr lang="sl-SI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l-SI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sl-SI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</a:t>
            </a:r>
            <a:r>
              <a:rPr lang="sl-SI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sl-SI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Balkans</a:t>
            </a:r>
            <a:endParaRPr lang="sl-SI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endParaRPr lang="sl-SI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infrastructure</a:t>
            </a:r>
            <a:endParaRPr lang="sl-SI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endParaRPr lang="sl-SI" sz="20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3366"/>
              </a:buClr>
              <a:buFont typeface="Calibri" panose="020F0502020204030204" pitchFamily="34" charset="0"/>
              <a:buChar char="-"/>
              <a:tabLst>
                <a:tab pos="457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</a:t>
            </a:r>
            <a:endParaRPr lang="sl-SI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457200" y="606490"/>
            <a:ext cx="110007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Who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we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are</a:t>
            </a:r>
          </a:p>
          <a:p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Accounting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firm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based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in Koper –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most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important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Port in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Adriatic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sea</a:t>
            </a:r>
            <a:endParaRPr lang="sl-SI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Established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in 2004 </a:t>
            </a:r>
          </a:p>
          <a:p>
            <a:r>
              <a:rPr lang="sl-SI" sz="24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ervices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are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performed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by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sl-SI" sz="2400" dirty="0" smtClean="0">
                <a:solidFill>
                  <a:schemeClr val="bg1"/>
                </a:solidFill>
                <a:latin typeface="+mj-lt"/>
              </a:rPr>
              <a:t>-    4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partners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trusted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chartered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tax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consultants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work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advisors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lawyers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3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accountants</a:t>
            </a:r>
            <a:endParaRPr lang="sl-SI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All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staff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speak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excellent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slovenian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italian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serbian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croatian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language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also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work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very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close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other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specialized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lawyers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work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advisors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auditors</a:t>
            </a:r>
            <a:endParaRPr lang="sl-SI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Flexibility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adaptability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sl-SI" sz="2400" dirty="0" err="1">
                <a:solidFill>
                  <a:schemeClr val="bg1"/>
                </a:solidFill>
                <a:latin typeface="+mj-lt"/>
              </a:rPr>
              <a:t>W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operate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either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small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medium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2400" dirty="0" smtClean="0">
                <a:solidFill>
                  <a:schemeClr val="bg1"/>
                </a:solidFill>
                <a:latin typeface="+mj-lt"/>
              </a:rPr>
              <a:t> large </a:t>
            </a:r>
            <a:r>
              <a:rPr lang="sl-SI" sz="2400" dirty="0" err="1" smtClean="0">
                <a:solidFill>
                  <a:schemeClr val="bg1"/>
                </a:solidFill>
                <a:latin typeface="+mj-lt"/>
              </a:rPr>
              <a:t>companies</a:t>
            </a:r>
            <a:endParaRPr lang="sl-SI" sz="2400" dirty="0" smtClean="0">
              <a:solidFill>
                <a:schemeClr val="bg1"/>
              </a:solidFill>
              <a:latin typeface="+mj-lt"/>
            </a:endParaRPr>
          </a:p>
          <a:p>
            <a:endParaRPr lang="sl-SI" sz="2400" dirty="0" smtClean="0">
              <a:solidFill>
                <a:schemeClr val="bg1"/>
              </a:solidFill>
              <a:latin typeface="+mj-lt"/>
            </a:endParaRPr>
          </a:p>
          <a:p>
            <a:endParaRPr lang="sl-SI" sz="2400" dirty="0">
              <a:solidFill>
                <a:schemeClr val="bg1"/>
              </a:solidFill>
              <a:latin typeface="+mj-lt"/>
            </a:endParaRPr>
          </a:p>
          <a:p>
            <a:endParaRPr lang="sl-SI" dirty="0" smtClean="0">
              <a:solidFill>
                <a:schemeClr val="bg1"/>
              </a:solidFill>
              <a:latin typeface="+mj-lt"/>
            </a:endParaRPr>
          </a:p>
          <a:p>
            <a:endParaRPr lang="sl-SI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0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25151" y="457200"/>
            <a:ext cx="10944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Who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we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are</a:t>
            </a:r>
          </a:p>
          <a:p>
            <a:r>
              <a:rPr lang="sl-SI" sz="3600" dirty="0" err="1" smtClean="0">
                <a:solidFill>
                  <a:schemeClr val="bg1"/>
                </a:solidFill>
              </a:rPr>
              <a:t>Type</a:t>
            </a:r>
            <a:r>
              <a:rPr lang="sl-SI" sz="3600" dirty="0" smtClean="0">
                <a:solidFill>
                  <a:schemeClr val="bg1"/>
                </a:solidFill>
              </a:rPr>
              <a:t> </a:t>
            </a:r>
            <a:r>
              <a:rPr lang="sl-SI" sz="3600" dirty="0" err="1" smtClean="0">
                <a:solidFill>
                  <a:schemeClr val="bg1"/>
                </a:solidFill>
              </a:rPr>
              <a:t>of</a:t>
            </a:r>
            <a:r>
              <a:rPr lang="sl-SI" sz="3600" dirty="0" smtClean="0">
                <a:solidFill>
                  <a:schemeClr val="bg1"/>
                </a:solidFill>
              </a:rPr>
              <a:t> </a:t>
            </a:r>
            <a:r>
              <a:rPr lang="sl-SI" sz="3600" dirty="0" err="1" smtClean="0">
                <a:solidFill>
                  <a:schemeClr val="bg1"/>
                </a:solidFill>
              </a:rPr>
              <a:t>clients</a:t>
            </a:r>
            <a:r>
              <a:rPr lang="sl-SI" sz="3600" dirty="0" smtClean="0">
                <a:solidFill>
                  <a:schemeClr val="bg1"/>
                </a:solidFill>
              </a:rPr>
              <a:t>:</a:t>
            </a:r>
          </a:p>
          <a:p>
            <a:endParaRPr lang="sl-SI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3600" dirty="0" err="1" smtClean="0">
                <a:solidFill>
                  <a:schemeClr val="bg1"/>
                </a:solidFill>
              </a:rPr>
              <a:t>Manufacturing</a:t>
            </a:r>
            <a:endParaRPr lang="sl-SI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3600" dirty="0" err="1" smtClean="0">
                <a:solidFill>
                  <a:schemeClr val="bg1"/>
                </a:solidFill>
              </a:rPr>
              <a:t>Services</a:t>
            </a:r>
            <a:endParaRPr lang="sl-SI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3600" dirty="0" err="1" smtClean="0">
                <a:solidFill>
                  <a:schemeClr val="bg1"/>
                </a:solidFill>
              </a:rPr>
              <a:t>Insurance</a:t>
            </a:r>
            <a:endParaRPr lang="sl-SI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3600" dirty="0" err="1" smtClean="0">
                <a:solidFill>
                  <a:schemeClr val="bg1"/>
                </a:solidFill>
              </a:rPr>
              <a:t>Trade</a:t>
            </a:r>
            <a:endParaRPr lang="sl-SI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3600" dirty="0" smtClean="0">
                <a:solidFill>
                  <a:schemeClr val="bg1"/>
                </a:solidFill>
              </a:rPr>
              <a:t>Transport </a:t>
            </a:r>
            <a:endParaRPr lang="sl-SI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74440" y="425271"/>
            <a:ext cx="10711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Our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services</a:t>
            </a:r>
            <a:endParaRPr lang="sl-SI" sz="4800" dirty="0">
              <a:solidFill>
                <a:schemeClr val="bg1"/>
              </a:solidFill>
              <a:latin typeface="+mj-lt"/>
            </a:endParaRPr>
          </a:p>
          <a:p>
            <a:endParaRPr lang="sl-SI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Accounting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Income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tax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Tax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compliance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and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planning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Work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advice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and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payroll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Due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diligence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International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consultancy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smtClean="0">
                <a:solidFill>
                  <a:schemeClr val="bg1"/>
                </a:solidFill>
              </a:rPr>
              <a:t>Business </a:t>
            </a:r>
            <a:r>
              <a:rPr lang="sl-SI" sz="2400" dirty="0" err="1" smtClean="0">
                <a:solidFill>
                  <a:schemeClr val="bg1"/>
                </a:solidFill>
              </a:rPr>
              <a:t>advisory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Financial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statements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Setting</a:t>
            </a:r>
            <a:r>
              <a:rPr lang="sl-SI" sz="2400" dirty="0" smtClean="0">
                <a:solidFill>
                  <a:schemeClr val="bg1"/>
                </a:solidFill>
              </a:rPr>
              <a:t> up </a:t>
            </a:r>
            <a:r>
              <a:rPr lang="sl-SI" sz="2400" dirty="0" err="1" smtClean="0">
                <a:solidFill>
                  <a:schemeClr val="bg1"/>
                </a:solidFill>
              </a:rPr>
              <a:t>companies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sl-SI" sz="2400" dirty="0" err="1" smtClean="0">
                <a:solidFill>
                  <a:schemeClr val="bg1"/>
                </a:solidFill>
              </a:rPr>
              <a:t>Assisting</a:t>
            </a:r>
            <a:r>
              <a:rPr lang="sl-SI" sz="2400" dirty="0" smtClean="0">
                <a:solidFill>
                  <a:schemeClr val="bg1"/>
                </a:solidFill>
              </a:rPr>
              <a:t> in </a:t>
            </a:r>
            <a:r>
              <a:rPr lang="sl-SI" sz="2400" dirty="0" err="1" smtClean="0">
                <a:solidFill>
                  <a:schemeClr val="bg1"/>
                </a:solidFill>
              </a:rPr>
              <a:t>opening</a:t>
            </a:r>
            <a:r>
              <a:rPr lang="sl-SI" sz="2400" dirty="0" smtClean="0">
                <a:solidFill>
                  <a:schemeClr val="bg1"/>
                </a:solidFill>
              </a:rPr>
              <a:t> VAT </a:t>
            </a:r>
            <a:r>
              <a:rPr lang="sl-SI" sz="2400" dirty="0" err="1" smtClean="0">
                <a:solidFill>
                  <a:schemeClr val="bg1"/>
                </a:solidFill>
              </a:rPr>
              <a:t>numbers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and</a:t>
            </a:r>
            <a:r>
              <a:rPr lang="sl-SI" sz="2400" dirty="0" smtClean="0">
                <a:solidFill>
                  <a:schemeClr val="bg1"/>
                </a:solidFill>
              </a:rPr>
              <a:t> bank </a:t>
            </a:r>
            <a:r>
              <a:rPr lang="sl-SI" sz="2400" dirty="0" err="1" smtClean="0">
                <a:solidFill>
                  <a:schemeClr val="bg1"/>
                </a:solidFill>
              </a:rPr>
              <a:t>accounts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endParaRPr lang="sl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87829" y="373224"/>
            <a:ext cx="1089815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Reasons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for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joining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C.H.International</a:t>
            </a:r>
            <a:endParaRPr lang="sl-SI" sz="48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sl-SI" sz="48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Helping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our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clients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finding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quality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partners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abroad</a:t>
            </a:r>
            <a:endParaRPr lang="sl-SI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l-SI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Enhance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reputation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of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our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firm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with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quality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partnership</a:t>
            </a:r>
            <a:endParaRPr lang="sl-SI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l-SI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Acquire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new</a:t>
            </a:r>
            <a:r>
              <a:rPr lang="sl-SI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  <a:latin typeface="+mj-lt"/>
              </a:rPr>
              <a:t>clients</a:t>
            </a:r>
            <a:endParaRPr lang="sl-SI" sz="32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21095" y="2463281"/>
            <a:ext cx="1071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Thank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you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and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enjoy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the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Conference</a:t>
            </a:r>
            <a:endParaRPr lang="sl-SI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69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9515" cy="657893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832769" y="166255"/>
            <a:ext cx="2161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SERVIS KOPER D.O.O.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Ferrarska ulica 14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6000 KOPER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SLOVENIA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info@servis-koper.si</a:t>
            </a:r>
          </a:p>
          <a:p>
            <a:endParaRPr lang="sl-SI" dirty="0" smtClean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www.servis-koper.si</a:t>
            </a:r>
            <a:endParaRPr lang="sl-SI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(</a:t>
            </a:r>
            <a:r>
              <a:rPr lang="sl-SI" dirty="0" err="1" smtClean="0">
                <a:solidFill>
                  <a:schemeClr val="bg1"/>
                </a:solidFill>
              </a:rPr>
              <a:t>coming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soon</a:t>
            </a:r>
            <a:r>
              <a:rPr lang="sl-SI" dirty="0" smtClean="0">
                <a:solidFill>
                  <a:schemeClr val="bg1"/>
                </a:solidFill>
              </a:rPr>
              <a:t>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86999"/>
          </a:xfrm>
        </p:spPr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ts val="0"/>
              </a:spcBef>
              <a:buNone/>
            </a:pPr>
            <a:endParaRPr lang="sl-SI" sz="3400" b="0" i="0" dirty="0">
              <a:solidFill>
                <a:srgbClr val="263050">
                  <a:lumMod val="75000"/>
                </a:srgbClr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Ograda vsebine 13"/>
          <p:cNvSpPr>
            <a:spLocks noGrp="1"/>
          </p:cNvSpPr>
          <p:nvPr>
            <p:ph idx="1"/>
          </p:nvPr>
        </p:nvSpPr>
        <p:spPr>
          <a:xfrm>
            <a:off x="1341120" y="1166328"/>
            <a:ext cx="9509760" cy="4863252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The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country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The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economy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Doing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businness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in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Slovenia</a:t>
            </a:r>
            <a:endParaRPr lang="sl-SI" sz="2800" dirty="0" smtClean="0">
              <a:solidFill>
                <a:schemeClr val="bg1"/>
              </a:solidFill>
              <a:latin typeface="Corbel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Servis Koper –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Who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we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are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Our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services</a:t>
            </a:r>
            <a:endParaRPr lang="sl-SI" sz="2800" dirty="0" smtClean="0">
              <a:solidFill>
                <a:schemeClr val="bg1"/>
              </a:solidFill>
              <a:latin typeface="Corbel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Why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we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join</a:t>
            </a:r>
            <a:r>
              <a:rPr lang="sl-SI" sz="2800" dirty="0" smtClean="0">
                <a:solidFill>
                  <a:schemeClr val="bg1"/>
                </a:solidFill>
                <a:latin typeface="Corbel"/>
              </a:rPr>
              <a:t> CH </a:t>
            </a:r>
            <a:r>
              <a:rPr lang="sl-SI" sz="2800" dirty="0" err="1" smtClean="0">
                <a:solidFill>
                  <a:schemeClr val="bg1"/>
                </a:solidFill>
                <a:latin typeface="Corbel"/>
              </a:rPr>
              <a:t>International</a:t>
            </a:r>
            <a:endParaRPr lang="sl-SI" sz="2800" dirty="0" smtClean="0">
              <a:solidFill>
                <a:schemeClr val="bg1"/>
              </a:solidFill>
              <a:latin typeface="Corbel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endParaRPr lang="sl-SI" dirty="0" smtClean="0">
              <a:latin typeface="Corbel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endParaRPr lang="sl-SI" sz="2000" b="0" i="0" dirty="0" smtClean="0">
              <a:latin typeface="Corbel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SzPct val="80000"/>
              <a:buFont typeface="Wingdings"/>
              <a:buChar char="§"/>
            </a:pPr>
            <a:endParaRPr lang="sl-SI" sz="2000" b="0" i="0" dirty="0">
              <a:latin typeface="Corbel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473"/>
            <a:ext cx="9937102" cy="13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568752" y="653143"/>
            <a:ext cx="4097662" cy="3107942"/>
          </a:xfrm>
        </p:spPr>
        <p:txBody>
          <a:bodyPr>
            <a:normAutofit/>
          </a:bodyPr>
          <a:lstStyle/>
          <a:p>
            <a:r>
              <a:rPr lang="sl-SI" sz="4000" dirty="0" err="1" smtClean="0"/>
              <a:t>Slovenia</a:t>
            </a:r>
            <a:r>
              <a:rPr lang="sl-SI" sz="4000" dirty="0" smtClean="0"/>
              <a:t> </a:t>
            </a:r>
            <a:br>
              <a:rPr lang="sl-SI" sz="4000" dirty="0" smtClean="0"/>
            </a:br>
            <a:r>
              <a:rPr lang="sl-SI" sz="4000" dirty="0" smtClean="0"/>
              <a:t>a </a:t>
            </a:r>
            <a:r>
              <a:rPr lang="sl-SI" sz="4000" dirty="0" err="1" smtClean="0"/>
              <a:t>small</a:t>
            </a:r>
            <a:r>
              <a:rPr lang="sl-SI" sz="4000" dirty="0" smtClean="0"/>
              <a:t> </a:t>
            </a:r>
            <a:r>
              <a:rPr lang="sl-SI" sz="4000" dirty="0" err="1" smtClean="0"/>
              <a:t>country</a:t>
            </a:r>
            <a:r>
              <a:rPr lang="sl-SI" sz="4000" dirty="0" smtClean="0"/>
              <a:t> on </a:t>
            </a:r>
            <a:r>
              <a:rPr lang="sl-SI" sz="4000" dirty="0" err="1" smtClean="0"/>
              <a:t>the</a:t>
            </a:r>
            <a:r>
              <a:rPr lang="sl-SI" sz="4000" dirty="0" smtClean="0"/>
              <a:t> top </a:t>
            </a:r>
            <a:r>
              <a:rPr lang="sl-SI" sz="4000" dirty="0" err="1" smtClean="0"/>
              <a:t>of</a:t>
            </a:r>
            <a:r>
              <a:rPr lang="sl-SI" sz="4000" dirty="0" smtClean="0"/>
              <a:t> </a:t>
            </a:r>
            <a:r>
              <a:rPr lang="sl-SI" sz="4000" dirty="0" err="1" smtClean="0"/>
              <a:t>the</a:t>
            </a:r>
            <a:r>
              <a:rPr lang="sl-SI" sz="4000" dirty="0" smtClean="0"/>
              <a:t> Adriatic </a:t>
            </a:r>
            <a:r>
              <a:rPr lang="sl-SI" sz="4000" dirty="0" err="1" smtClean="0"/>
              <a:t>Sea</a:t>
            </a: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564"/>
            <a:ext cx="9773392" cy="145816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575458"/>
            <a:ext cx="4590660" cy="42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2413" y="618224"/>
            <a:ext cx="9144000" cy="790699"/>
          </a:xfrm>
        </p:spPr>
        <p:txBody>
          <a:bodyPr>
            <a:normAutofit fontScale="90000"/>
          </a:bodyPr>
          <a:lstStyle/>
          <a:p>
            <a:r>
              <a:rPr lang="sl-SI" dirty="0" err="1" smtClean="0"/>
              <a:t>Slovenia</a:t>
            </a:r>
            <a:r>
              <a:rPr lang="sl-SI" dirty="0" smtClean="0"/>
              <a:t> – </a:t>
            </a:r>
            <a:r>
              <a:rPr lang="sl-SI" sz="5300" dirty="0" err="1"/>
              <a:t>t</a:t>
            </a:r>
            <a:r>
              <a:rPr lang="sl-SI" sz="5300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country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>
          <a:xfrm>
            <a:off x="1522413" y="2080727"/>
            <a:ext cx="9144000" cy="287227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516"/>
            <a:ext cx="9773392" cy="1388819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95507"/>
              </p:ext>
            </p:extLst>
          </p:nvPr>
        </p:nvGraphicFramePr>
        <p:xfrm>
          <a:off x="1522413" y="1408921"/>
          <a:ext cx="9144000" cy="35440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82140"/>
                <a:gridCol w="4961860"/>
              </a:tblGrid>
              <a:tr h="61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Population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2,064,188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20,273 km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Capital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Ljubljana (280,300 inhabitants)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Major towns</a:t>
                      </a:r>
                      <a:endParaRPr lang="sl-SI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Maribor (110,950); Celje (48,700); Kranj (55,450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</a:t>
                      </a:r>
                      <a:r>
                        <a:rPr lang="sl-SI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Koper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(53,150); Novo mesto (36,400)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 member state</a:t>
                      </a:r>
                      <a:endParaRPr lang="sl-SI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Since the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May 2004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OECD member country</a:t>
                      </a:r>
                      <a:endParaRPr lang="sl-SI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Since May 2010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Adoption of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sl-SI" sz="14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sl-SI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entry</a:t>
                      </a:r>
                      <a:r>
                        <a:rPr lang="sl-SI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b="1" baseline="0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into</a:t>
                      </a:r>
                      <a:r>
                        <a:rPr lang="sl-SI" sz="1400" b="1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Schengen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1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January 2007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22413" y="440942"/>
            <a:ext cx="9144000" cy="930658"/>
          </a:xfrm>
        </p:spPr>
        <p:txBody>
          <a:bodyPr>
            <a:normAutofit/>
          </a:bodyPr>
          <a:lstStyle/>
          <a:p>
            <a:r>
              <a:rPr lang="sl-SI" sz="4800" dirty="0" err="1" smtClean="0"/>
              <a:t>Slovenia</a:t>
            </a:r>
            <a:r>
              <a:rPr lang="sl-SI" sz="4800" dirty="0" smtClean="0"/>
              <a:t> – </a:t>
            </a:r>
            <a:r>
              <a:rPr lang="sl-SI" sz="4800" dirty="0" err="1" smtClean="0"/>
              <a:t>the</a:t>
            </a:r>
            <a:r>
              <a:rPr lang="sl-SI" sz="4800" dirty="0" smtClean="0"/>
              <a:t> </a:t>
            </a:r>
            <a:r>
              <a:rPr lang="sl-SI" sz="4800" dirty="0" err="1" smtClean="0"/>
              <a:t>economy</a:t>
            </a:r>
            <a:endParaRPr lang="sl-SI" sz="480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>
          <a:xfrm>
            <a:off x="1522413" y="1371600"/>
            <a:ext cx="9144000" cy="35814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516"/>
            <a:ext cx="9773392" cy="1388819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9002"/>
              </p:ext>
            </p:extLst>
          </p:nvPr>
        </p:nvGraphicFramePr>
        <p:xfrm>
          <a:off x="1522413" y="1371601"/>
          <a:ext cx="9144000" cy="3598117"/>
        </p:xfrm>
        <a:graphic>
          <a:graphicData uri="http://schemas.openxmlformats.org/drawingml/2006/table">
            <a:tbl>
              <a:tblPr/>
              <a:tblGrid>
                <a:gridCol w="3694665"/>
                <a:gridCol w="1089276"/>
                <a:gridCol w="1090261"/>
                <a:gridCol w="1089276"/>
                <a:gridCol w="1090261"/>
                <a:gridCol w="1090261"/>
              </a:tblGrid>
              <a:tr h="834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MACROECONOMIC INDICATORS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3E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</a:tr>
              <a:tr h="456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GDP real growth rate (%)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GDP per capita, in EUR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18,093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18,680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19,179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19,670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20,283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External debt as % of GDP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124.2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116.0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Rate of unemployment by ILO in %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9.7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8.6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8.1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Inflation</a:t>
                      </a:r>
                      <a:r>
                        <a:rPr lang="sl-SI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rate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-0.5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8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341120" y="251927"/>
            <a:ext cx="9509760" cy="1212979"/>
          </a:xfrm>
        </p:spPr>
        <p:txBody>
          <a:bodyPr>
            <a:normAutofit/>
          </a:bodyPr>
          <a:lstStyle/>
          <a:p>
            <a:pPr algn="ctr"/>
            <a:r>
              <a:rPr lang="sl-SI" sz="4800" dirty="0" err="1">
                <a:solidFill>
                  <a:schemeClr val="bg1"/>
                </a:solidFill>
              </a:rPr>
              <a:t>Slovenia</a:t>
            </a:r>
            <a:r>
              <a:rPr lang="sl-SI" sz="4800" dirty="0">
                <a:solidFill>
                  <a:schemeClr val="bg1"/>
                </a:solidFill>
              </a:rPr>
              <a:t> – </a:t>
            </a:r>
            <a:r>
              <a:rPr lang="sl-SI" sz="4800" dirty="0" err="1">
                <a:solidFill>
                  <a:schemeClr val="bg1"/>
                </a:solidFill>
              </a:rPr>
              <a:t>the</a:t>
            </a:r>
            <a:r>
              <a:rPr lang="sl-SI" sz="4800" dirty="0">
                <a:solidFill>
                  <a:schemeClr val="bg1"/>
                </a:solidFill>
              </a:rPr>
              <a:t> </a:t>
            </a:r>
            <a:r>
              <a:rPr lang="sl-SI" sz="4800" dirty="0" err="1">
                <a:solidFill>
                  <a:schemeClr val="bg1"/>
                </a:solidFill>
              </a:rPr>
              <a:t>economy</a:t>
            </a:r>
            <a:endParaRPr lang="sl-SI" sz="4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87208"/>
              </p:ext>
            </p:extLst>
          </p:nvPr>
        </p:nvGraphicFramePr>
        <p:xfrm>
          <a:off x="2146042" y="1595528"/>
          <a:ext cx="5318448" cy="3637228"/>
        </p:xfrm>
        <a:graphic>
          <a:graphicData uri="http://schemas.openxmlformats.org/drawingml/2006/table">
            <a:tbl>
              <a:tblPr/>
              <a:tblGrid>
                <a:gridCol w="3713131"/>
                <a:gridCol w="1605317"/>
              </a:tblGrid>
              <a:tr h="482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endParaRPr lang="sl-SI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€ MILLION</a:t>
                      </a:r>
                      <a:endParaRPr lang="sl-SI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513"/>
                    </a:solidFill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4,948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2,691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2,024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Croatia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1,864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 YU countries (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Srb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BiH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Mk)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1,679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1,182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countries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3,867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l-SI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23,940</a:t>
                      </a:r>
                      <a:endParaRPr lang="sl-SI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3479"/>
                    </a:solidFill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973009" y="1595528"/>
            <a:ext cx="3275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err="1" smtClean="0">
                <a:solidFill>
                  <a:schemeClr val="bg1"/>
                </a:solidFill>
              </a:rPr>
              <a:t>Export</a:t>
            </a:r>
            <a:r>
              <a:rPr lang="sl-SI" sz="4000" dirty="0" smtClean="0">
                <a:solidFill>
                  <a:schemeClr val="bg1"/>
                </a:solidFill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</a:rPr>
              <a:t>by</a:t>
            </a:r>
            <a:r>
              <a:rPr lang="sl-SI" sz="4000" dirty="0" smtClean="0">
                <a:solidFill>
                  <a:schemeClr val="bg1"/>
                </a:solidFill>
              </a:rPr>
              <a:t> </a:t>
            </a:r>
            <a:r>
              <a:rPr lang="sl-SI" sz="4000" dirty="0" err="1" smtClean="0">
                <a:solidFill>
                  <a:schemeClr val="bg1"/>
                </a:solidFill>
              </a:rPr>
              <a:t>country</a:t>
            </a:r>
            <a:r>
              <a:rPr lang="sl-SI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l-SI" sz="4000" dirty="0" smtClean="0">
                <a:solidFill>
                  <a:schemeClr val="bg1"/>
                </a:solidFill>
              </a:rPr>
              <a:t>(in 2015)</a:t>
            </a:r>
            <a:endParaRPr lang="sl-SI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119279353"/>
              </p:ext>
            </p:extLst>
          </p:nvPr>
        </p:nvGraphicFramePr>
        <p:xfrm>
          <a:off x="1122881" y="1670409"/>
          <a:ext cx="593407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763486" y="559837"/>
            <a:ext cx="9386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</a:rPr>
              <a:t>Slovenia</a:t>
            </a:r>
            <a:r>
              <a:rPr lang="sl-SI" sz="4800" dirty="0" smtClean="0">
                <a:solidFill>
                  <a:schemeClr val="bg1"/>
                </a:solidFill>
              </a:rPr>
              <a:t> – </a:t>
            </a:r>
            <a:r>
              <a:rPr lang="sl-SI" sz="4800" dirty="0" err="1" smtClean="0">
                <a:solidFill>
                  <a:schemeClr val="bg1"/>
                </a:solidFill>
              </a:rPr>
              <a:t>the</a:t>
            </a:r>
            <a:r>
              <a:rPr lang="sl-SI" sz="4800" dirty="0" smtClean="0">
                <a:solidFill>
                  <a:schemeClr val="bg1"/>
                </a:solidFill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</a:rPr>
              <a:t>economy</a:t>
            </a:r>
            <a:endParaRPr lang="sl-SI" sz="4800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098971" y="1670409"/>
            <a:ext cx="30511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err="1" smtClean="0">
                <a:solidFill>
                  <a:schemeClr val="bg1"/>
                </a:solidFill>
              </a:rPr>
              <a:t>Export</a:t>
            </a:r>
            <a:r>
              <a:rPr lang="sl-SI" sz="4400" dirty="0" smtClean="0">
                <a:solidFill>
                  <a:schemeClr val="bg1"/>
                </a:solidFill>
              </a:rPr>
              <a:t> </a:t>
            </a:r>
            <a:r>
              <a:rPr lang="sl-SI" sz="4400" dirty="0" err="1" smtClean="0">
                <a:solidFill>
                  <a:schemeClr val="bg1"/>
                </a:solidFill>
              </a:rPr>
              <a:t>categories</a:t>
            </a:r>
            <a:r>
              <a:rPr lang="sl-SI" sz="4400" dirty="0" smtClean="0">
                <a:solidFill>
                  <a:schemeClr val="bg1"/>
                </a:solidFill>
              </a:rPr>
              <a:t> </a:t>
            </a:r>
            <a:r>
              <a:rPr lang="sl-SI" sz="4400" dirty="0" err="1" smtClean="0">
                <a:solidFill>
                  <a:schemeClr val="bg1"/>
                </a:solidFill>
              </a:rPr>
              <a:t>of</a:t>
            </a:r>
            <a:r>
              <a:rPr lang="sl-SI" sz="4400" dirty="0" smtClean="0">
                <a:solidFill>
                  <a:schemeClr val="bg1"/>
                </a:solidFill>
              </a:rPr>
              <a:t> </a:t>
            </a:r>
            <a:r>
              <a:rPr lang="sl-SI" sz="4400" dirty="0" err="1" smtClean="0">
                <a:solidFill>
                  <a:schemeClr val="bg1"/>
                </a:solidFill>
              </a:rPr>
              <a:t>goods</a:t>
            </a:r>
            <a:endParaRPr lang="sl-SI" sz="4400" dirty="0" smtClean="0">
              <a:solidFill>
                <a:schemeClr val="bg1"/>
              </a:solidFill>
            </a:endParaRPr>
          </a:p>
          <a:p>
            <a:pPr algn="ctr"/>
            <a:r>
              <a:rPr lang="sl-SI" sz="4400" dirty="0" smtClean="0">
                <a:solidFill>
                  <a:schemeClr val="bg1"/>
                </a:solidFill>
              </a:rPr>
              <a:t>(in 2015)</a:t>
            </a:r>
            <a:endParaRPr lang="sl-SI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920343755"/>
              </p:ext>
            </p:extLst>
          </p:nvPr>
        </p:nvGraphicFramePr>
        <p:xfrm>
          <a:off x="1122796" y="1700698"/>
          <a:ext cx="572897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754155" y="615820"/>
            <a:ext cx="906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</a:rPr>
              <a:t>Slovenia</a:t>
            </a:r>
            <a:r>
              <a:rPr lang="sl-SI" sz="4800" dirty="0" smtClean="0">
                <a:solidFill>
                  <a:schemeClr val="bg1"/>
                </a:solidFill>
              </a:rPr>
              <a:t> – </a:t>
            </a:r>
            <a:r>
              <a:rPr lang="sl-SI" sz="4800" dirty="0" err="1" smtClean="0">
                <a:solidFill>
                  <a:schemeClr val="bg1"/>
                </a:solidFill>
              </a:rPr>
              <a:t>the</a:t>
            </a:r>
            <a:r>
              <a:rPr lang="sl-SI" sz="4800" dirty="0" smtClean="0">
                <a:solidFill>
                  <a:schemeClr val="bg1"/>
                </a:solidFill>
              </a:rPr>
              <a:t> </a:t>
            </a:r>
            <a:r>
              <a:rPr lang="sl-SI" sz="4800" dirty="0" err="1" smtClean="0">
                <a:solidFill>
                  <a:schemeClr val="bg1"/>
                </a:solidFill>
              </a:rPr>
              <a:t>economy</a:t>
            </a:r>
            <a:endParaRPr lang="sl-SI" sz="4800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996335" y="1856924"/>
            <a:ext cx="3237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>
                <a:solidFill>
                  <a:schemeClr val="bg1"/>
                </a:solidFill>
              </a:rPr>
              <a:t>Foreign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</a:rPr>
              <a:t>direct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</a:rPr>
              <a:t>investments</a:t>
            </a:r>
            <a:r>
              <a:rPr lang="sl-SI" sz="3200" dirty="0" smtClean="0">
                <a:solidFill>
                  <a:schemeClr val="bg1"/>
                </a:solidFill>
              </a:rPr>
              <a:t> sort </a:t>
            </a:r>
            <a:r>
              <a:rPr lang="sl-SI" sz="3200" dirty="0" err="1" smtClean="0">
                <a:solidFill>
                  <a:schemeClr val="bg1"/>
                </a:solidFill>
              </a:rPr>
              <a:t>by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</a:rPr>
              <a:t>country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</a:rPr>
              <a:t>of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  <a:r>
              <a:rPr lang="sl-SI" sz="3200" dirty="0" err="1" smtClean="0">
                <a:solidFill>
                  <a:schemeClr val="bg1"/>
                </a:solidFill>
              </a:rPr>
              <a:t>origin</a:t>
            </a:r>
            <a:r>
              <a:rPr lang="sl-SI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l-SI" sz="3200" dirty="0" smtClean="0">
                <a:solidFill>
                  <a:schemeClr val="bg1"/>
                </a:solidFill>
              </a:rPr>
              <a:t>(in 2015)</a:t>
            </a:r>
            <a:endParaRPr lang="sl-SI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6585"/>
            <a:ext cx="9773392" cy="138881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13184" y="261257"/>
            <a:ext cx="11196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Doing</a:t>
            </a:r>
            <a:r>
              <a:rPr lang="sl-SI" sz="4800" dirty="0" smtClean="0">
                <a:solidFill>
                  <a:schemeClr val="bg1"/>
                </a:solidFill>
                <a:latin typeface="+mj-lt"/>
              </a:rPr>
              <a:t> business in </a:t>
            </a:r>
            <a:r>
              <a:rPr lang="sl-SI" sz="4800" dirty="0" err="1" smtClean="0">
                <a:solidFill>
                  <a:schemeClr val="bg1"/>
                </a:solidFill>
                <a:latin typeface="+mj-lt"/>
              </a:rPr>
              <a:t>Slovenia</a:t>
            </a:r>
            <a:endParaRPr lang="sl-SI" sz="4800" dirty="0" smtClean="0">
              <a:solidFill>
                <a:schemeClr val="bg1"/>
              </a:solidFill>
              <a:latin typeface="+mj-lt"/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sz="2000" dirty="0" smtClean="0">
                <a:solidFill>
                  <a:schemeClr val="bg1"/>
                </a:solidFill>
              </a:rPr>
              <a:t>- </a:t>
            </a:r>
            <a:r>
              <a:rPr lang="sl-SI" sz="2000" dirty="0" err="1" smtClean="0">
                <a:solidFill>
                  <a:schemeClr val="bg1"/>
                </a:solidFill>
              </a:rPr>
              <a:t>Corporate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income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: 17%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-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 relief: 	-up to 100% </a:t>
            </a:r>
            <a:r>
              <a:rPr lang="sl-SI" sz="2000" dirty="0" err="1" smtClean="0">
                <a:solidFill>
                  <a:schemeClr val="bg1"/>
                </a:solidFill>
              </a:rPr>
              <a:t>of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the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amount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invested</a:t>
            </a:r>
            <a:r>
              <a:rPr lang="sl-SI" sz="2000" dirty="0" smtClean="0">
                <a:solidFill>
                  <a:schemeClr val="bg1"/>
                </a:solidFill>
              </a:rPr>
              <a:t> in R&amp;D</a:t>
            </a:r>
          </a:p>
          <a:p>
            <a:r>
              <a:rPr lang="sl-SI" sz="2000" dirty="0">
                <a:solidFill>
                  <a:schemeClr val="bg1"/>
                </a:solidFill>
              </a:rPr>
              <a:t>	</a:t>
            </a:r>
            <a:r>
              <a:rPr lang="sl-SI" sz="2000" dirty="0" smtClean="0">
                <a:solidFill>
                  <a:schemeClr val="bg1"/>
                </a:solidFill>
              </a:rPr>
              <a:t>	-up to 40% </a:t>
            </a:r>
            <a:r>
              <a:rPr lang="sl-SI" sz="2000" dirty="0" err="1" smtClean="0">
                <a:solidFill>
                  <a:schemeClr val="bg1"/>
                </a:solidFill>
              </a:rPr>
              <a:t>of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the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amount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invested</a:t>
            </a:r>
            <a:r>
              <a:rPr lang="sl-SI" sz="2000" dirty="0" smtClean="0">
                <a:solidFill>
                  <a:schemeClr val="bg1"/>
                </a:solidFill>
              </a:rPr>
              <a:t> in </a:t>
            </a:r>
            <a:r>
              <a:rPr lang="sl-SI" sz="2000" dirty="0" err="1" smtClean="0">
                <a:solidFill>
                  <a:schemeClr val="bg1"/>
                </a:solidFill>
              </a:rPr>
              <a:t>equipment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and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intangible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long</a:t>
            </a:r>
            <a:r>
              <a:rPr lang="sl-SI" sz="2000" dirty="0" smtClean="0">
                <a:solidFill>
                  <a:schemeClr val="bg1"/>
                </a:solidFill>
              </a:rPr>
              <a:t>-term </a:t>
            </a:r>
            <a:r>
              <a:rPr lang="sl-SI" sz="2000" dirty="0" err="1" smtClean="0">
                <a:solidFill>
                  <a:schemeClr val="bg1"/>
                </a:solidFill>
              </a:rPr>
              <a:t>assets</a:t>
            </a:r>
            <a:endParaRPr lang="sl-SI" sz="2000" dirty="0" smtClean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	</a:t>
            </a:r>
            <a:r>
              <a:rPr lang="sl-SI" sz="2000" dirty="0" smtClean="0">
                <a:solidFill>
                  <a:schemeClr val="bg1"/>
                </a:solidFill>
              </a:rPr>
              <a:t>	-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 relief on </a:t>
            </a:r>
            <a:r>
              <a:rPr lang="sl-SI" sz="2000" dirty="0" err="1" smtClean="0">
                <a:solidFill>
                  <a:schemeClr val="bg1"/>
                </a:solidFill>
              </a:rPr>
              <a:t>employment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of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certain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group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of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workers</a:t>
            </a:r>
            <a:endParaRPr lang="sl-SI" sz="2000" dirty="0" smtClean="0">
              <a:solidFill>
                <a:schemeClr val="bg1"/>
              </a:solidFill>
            </a:endParaRPr>
          </a:p>
          <a:p>
            <a:r>
              <a:rPr lang="sl-SI" sz="2000" dirty="0" smtClean="0">
                <a:solidFill>
                  <a:schemeClr val="bg1"/>
                </a:solidFill>
              </a:rPr>
              <a:t>- Personal </a:t>
            </a:r>
            <a:r>
              <a:rPr lang="sl-SI" sz="2000" dirty="0" err="1" smtClean="0">
                <a:solidFill>
                  <a:schemeClr val="bg1"/>
                </a:solidFill>
              </a:rPr>
              <a:t>income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: </a:t>
            </a:r>
            <a:r>
              <a:rPr lang="sl-SI" sz="2000" dirty="0" err="1" smtClean="0">
                <a:solidFill>
                  <a:schemeClr val="bg1"/>
                </a:solidFill>
              </a:rPr>
              <a:t>progressive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rates</a:t>
            </a:r>
            <a:r>
              <a:rPr lang="sl-SI" sz="2000" dirty="0" smtClean="0">
                <a:solidFill>
                  <a:schemeClr val="bg1"/>
                </a:solidFill>
              </a:rPr>
              <a:t> 16%, 27%, 41% </a:t>
            </a:r>
            <a:r>
              <a:rPr lang="sl-SI" sz="2000" dirty="0" err="1" smtClean="0">
                <a:solidFill>
                  <a:schemeClr val="bg1"/>
                </a:solidFill>
              </a:rPr>
              <a:t>and</a:t>
            </a:r>
            <a:r>
              <a:rPr lang="sl-SI" sz="2000" dirty="0" smtClean="0">
                <a:solidFill>
                  <a:schemeClr val="bg1"/>
                </a:solidFill>
              </a:rPr>
              <a:t> 50%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- </a:t>
            </a:r>
            <a:r>
              <a:rPr lang="sl-SI" sz="2000" dirty="0" err="1" smtClean="0">
                <a:solidFill>
                  <a:schemeClr val="bg1"/>
                </a:solidFill>
              </a:rPr>
              <a:t>Income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 on </a:t>
            </a:r>
            <a:r>
              <a:rPr lang="sl-SI" sz="2000" dirty="0" err="1" smtClean="0">
                <a:solidFill>
                  <a:schemeClr val="bg1"/>
                </a:solidFill>
              </a:rPr>
              <a:t>interests</a:t>
            </a:r>
            <a:r>
              <a:rPr lang="sl-SI" sz="2000" dirty="0" smtClean="0">
                <a:solidFill>
                  <a:schemeClr val="bg1"/>
                </a:solidFill>
              </a:rPr>
              <a:t>, </a:t>
            </a:r>
            <a:r>
              <a:rPr lang="sl-SI" sz="2000" dirty="0" err="1" smtClean="0">
                <a:solidFill>
                  <a:schemeClr val="bg1"/>
                </a:solidFill>
              </a:rPr>
              <a:t>dividends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and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capital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gains</a:t>
            </a:r>
            <a:r>
              <a:rPr lang="sl-SI" sz="2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  20% </a:t>
            </a:r>
            <a:r>
              <a:rPr lang="sl-SI" sz="2000" dirty="0" err="1" smtClean="0">
                <a:solidFill>
                  <a:schemeClr val="bg1"/>
                </a:solidFill>
              </a:rPr>
              <a:t>interests</a:t>
            </a:r>
            <a:r>
              <a:rPr lang="sl-SI" sz="2000" dirty="0" smtClean="0">
                <a:solidFill>
                  <a:schemeClr val="bg1"/>
                </a:solidFill>
              </a:rPr>
              <a:t>, 20% </a:t>
            </a:r>
            <a:r>
              <a:rPr lang="sl-SI" sz="2000" dirty="0" err="1" smtClean="0">
                <a:solidFill>
                  <a:schemeClr val="bg1"/>
                </a:solidFill>
              </a:rPr>
              <a:t>dividends</a:t>
            </a:r>
            <a:r>
              <a:rPr lang="sl-SI" sz="2000" dirty="0" smtClean="0">
                <a:solidFill>
                  <a:schemeClr val="bg1"/>
                </a:solidFill>
              </a:rPr>
              <a:t>, 0 – 25% </a:t>
            </a:r>
            <a:r>
              <a:rPr lang="sl-SI" sz="2000" dirty="0" err="1" smtClean="0">
                <a:solidFill>
                  <a:schemeClr val="bg1"/>
                </a:solidFill>
              </a:rPr>
              <a:t>capital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gain</a:t>
            </a:r>
            <a:r>
              <a:rPr lang="sl-SI" sz="2000" dirty="0" smtClean="0">
                <a:solidFill>
                  <a:schemeClr val="bg1"/>
                </a:solidFill>
              </a:rPr>
              <a:t> (</a:t>
            </a:r>
            <a:r>
              <a:rPr lang="sl-SI" sz="2000" dirty="0" err="1" smtClean="0">
                <a:solidFill>
                  <a:schemeClr val="bg1"/>
                </a:solidFill>
              </a:rPr>
              <a:t>depends</a:t>
            </a:r>
            <a:r>
              <a:rPr lang="sl-SI" sz="2000" dirty="0" smtClean="0">
                <a:solidFill>
                  <a:schemeClr val="bg1"/>
                </a:solidFill>
              </a:rPr>
              <a:t> on a holding period)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- </a:t>
            </a:r>
            <a:r>
              <a:rPr lang="sl-SI" sz="2000" dirty="0" err="1" smtClean="0">
                <a:solidFill>
                  <a:schemeClr val="bg1"/>
                </a:solidFill>
              </a:rPr>
              <a:t>Property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: 0%	</a:t>
            </a:r>
            <a:r>
              <a:rPr lang="sl-SI" sz="2000" dirty="0" err="1" smtClean="0">
                <a:solidFill>
                  <a:schemeClr val="bg1"/>
                </a:solidFill>
              </a:rPr>
              <a:t>Immovable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property</a:t>
            </a:r>
            <a:r>
              <a:rPr lang="sl-SI" sz="2000" dirty="0" smtClean="0">
                <a:solidFill>
                  <a:schemeClr val="bg1"/>
                </a:solidFill>
              </a:rPr>
              <a:t> transfer </a:t>
            </a:r>
            <a:r>
              <a:rPr lang="sl-SI" sz="2000" dirty="0" err="1" smtClean="0">
                <a:solidFill>
                  <a:schemeClr val="bg1"/>
                </a:solidFill>
              </a:rPr>
              <a:t>tax</a:t>
            </a:r>
            <a:r>
              <a:rPr lang="sl-SI" sz="2000" dirty="0" smtClean="0">
                <a:solidFill>
                  <a:schemeClr val="bg1"/>
                </a:solidFill>
              </a:rPr>
              <a:t>: 2%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- VAT: 22% standard </a:t>
            </a:r>
            <a:r>
              <a:rPr lang="sl-SI" sz="2000" dirty="0" err="1" smtClean="0">
                <a:solidFill>
                  <a:schemeClr val="bg1"/>
                </a:solidFill>
              </a:rPr>
              <a:t>rate</a:t>
            </a:r>
            <a:r>
              <a:rPr lang="sl-SI" sz="2000" dirty="0" smtClean="0">
                <a:solidFill>
                  <a:schemeClr val="bg1"/>
                </a:solidFill>
              </a:rPr>
              <a:t>, 9,5% </a:t>
            </a:r>
            <a:r>
              <a:rPr lang="sl-SI" sz="2000" dirty="0" err="1" smtClean="0">
                <a:solidFill>
                  <a:schemeClr val="bg1"/>
                </a:solidFill>
              </a:rPr>
              <a:t>reduced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rate</a:t>
            </a:r>
            <a:r>
              <a:rPr lang="sl-SI" sz="2000" dirty="0" smtClean="0">
                <a:solidFill>
                  <a:schemeClr val="bg1"/>
                </a:solidFill>
              </a:rPr>
              <a:t> (</a:t>
            </a:r>
            <a:r>
              <a:rPr lang="sl-SI" sz="2000" dirty="0" err="1" smtClean="0">
                <a:solidFill>
                  <a:schemeClr val="bg1"/>
                </a:solidFill>
              </a:rPr>
              <a:t>including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food</a:t>
            </a:r>
            <a:r>
              <a:rPr lang="sl-SI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- Social </a:t>
            </a:r>
            <a:r>
              <a:rPr lang="sl-SI" sz="2000" dirty="0" err="1" smtClean="0">
                <a:solidFill>
                  <a:schemeClr val="bg1"/>
                </a:solidFill>
              </a:rPr>
              <a:t>security</a:t>
            </a:r>
            <a:r>
              <a:rPr lang="sl-SI" sz="2000" dirty="0" smtClean="0">
                <a:solidFill>
                  <a:schemeClr val="bg1"/>
                </a:solidFill>
              </a:rPr>
              <a:t> </a:t>
            </a:r>
            <a:r>
              <a:rPr lang="sl-SI" sz="2000" dirty="0" err="1" smtClean="0">
                <a:solidFill>
                  <a:schemeClr val="bg1"/>
                </a:solidFill>
              </a:rPr>
              <a:t>contributions</a:t>
            </a:r>
            <a:r>
              <a:rPr lang="sl-SI" sz="2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  </a:t>
            </a:r>
            <a:r>
              <a:rPr lang="sl-SI" sz="2000" dirty="0" err="1" smtClean="0">
                <a:solidFill>
                  <a:schemeClr val="bg1"/>
                </a:solidFill>
              </a:rPr>
              <a:t>employer</a:t>
            </a:r>
            <a:r>
              <a:rPr lang="sl-SI" sz="2000" dirty="0" smtClean="0">
                <a:solidFill>
                  <a:schemeClr val="bg1"/>
                </a:solidFill>
              </a:rPr>
              <a:t> – 16,1%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  </a:t>
            </a:r>
            <a:r>
              <a:rPr lang="sl-SI" sz="2000" dirty="0" err="1" smtClean="0">
                <a:solidFill>
                  <a:schemeClr val="bg1"/>
                </a:solidFill>
              </a:rPr>
              <a:t>employee</a:t>
            </a:r>
            <a:r>
              <a:rPr lang="sl-SI" sz="2000" dirty="0" smtClean="0">
                <a:solidFill>
                  <a:schemeClr val="bg1"/>
                </a:solidFill>
              </a:rPr>
              <a:t> – 22,1%</a:t>
            </a:r>
            <a:endParaRPr lang="sl-S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modrimi progami s fotografijo sončnega vzhoda v gorah (širokozaslonska)</Template>
  <TotalTime>469</TotalTime>
  <Words>527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Euphemia</vt:lpstr>
      <vt:lpstr>Times New Roman</vt:lpstr>
      <vt:lpstr>Wingdings</vt:lpstr>
      <vt:lpstr>Banded Design Blue 16x9</vt:lpstr>
      <vt:lpstr> SLOVENIA</vt:lpstr>
      <vt:lpstr>PowerPoint Presentation</vt:lpstr>
      <vt:lpstr>Slovenia  a small country on the top of the Adriatic Sea </vt:lpstr>
      <vt:lpstr>Slovenia – the country</vt:lpstr>
      <vt:lpstr>Slovenia – the economy</vt:lpstr>
      <vt:lpstr>Slovenia – the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Servis koper d.o.o.</dc:title>
  <dc:creator>Denis Salvi</dc:creator>
  <cp:keywords/>
  <cp:lastModifiedBy>Carly Davis</cp:lastModifiedBy>
  <cp:revision>27</cp:revision>
  <cp:lastPrinted>2016-09-19T08:49:57Z</cp:lastPrinted>
  <dcterms:created xsi:type="dcterms:W3CDTF">2016-09-16T12:59:39Z</dcterms:created>
  <dcterms:modified xsi:type="dcterms:W3CDTF">2016-09-19T13:47:23Z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